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12" r:id="rId2"/>
    <p:sldId id="256" r:id="rId3"/>
    <p:sldId id="307" r:id="rId4"/>
    <p:sldId id="308" r:id="rId5"/>
    <p:sldId id="259" r:id="rId6"/>
    <p:sldId id="268" r:id="rId7"/>
    <p:sldId id="269" r:id="rId8"/>
    <p:sldId id="278" r:id="rId9"/>
    <p:sldId id="279" r:id="rId10"/>
    <p:sldId id="280" r:id="rId11"/>
    <p:sldId id="281" r:id="rId12"/>
    <p:sldId id="282" r:id="rId13"/>
    <p:sldId id="277" r:id="rId14"/>
    <p:sldId id="284" r:id="rId15"/>
    <p:sldId id="285" r:id="rId16"/>
    <p:sldId id="293" r:id="rId17"/>
    <p:sldId id="287" r:id="rId18"/>
    <p:sldId id="290" r:id="rId19"/>
    <p:sldId id="292" r:id="rId20"/>
    <p:sldId id="294" r:id="rId21"/>
    <p:sldId id="288" r:id="rId22"/>
    <p:sldId id="296" r:id="rId23"/>
    <p:sldId id="289" r:id="rId24"/>
    <p:sldId id="295" r:id="rId25"/>
    <p:sldId id="297" r:id="rId26"/>
    <p:sldId id="286" r:id="rId27"/>
    <p:sldId id="298" r:id="rId28"/>
    <p:sldId id="299" r:id="rId29"/>
    <p:sldId id="309" r:id="rId30"/>
    <p:sldId id="310" r:id="rId31"/>
    <p:sldId id="313" r:id="rId32"/>
    <p:sldId id="300" r:id="rId33"/>
    <p:sldId id="302" r:id="rId34"/>
    <p:sldId id="303" r:id="rId35"/>
    <p:sldId id="305" r:id="rId36"/>
    <p:sldId id="311" r:id="rId37"/>
    <p:sldId id="271" r:id="rId38"/>
    <p:sldId id="274" r:id="rId39"/>
    <p:sldId id="275" r:id="rId40"/>
    <p:sldId id="276" r:id="rId41"/>
    <p:sldId id="301" r:id="rId42"/>
    <p:sldId id="306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099" autoAdjust="0"/>
    <p:restoredTop sz="87011" autoAdjust="0"/>
  </p:normalViewPr>
  <p:slideViewPr>
    <p:cSldViewPr>
      <p:cViewPr varScale="1">
        <p:scale>
          <a:sx n="101" d="100"/>
          <a:sy n="101" d="100"/>
        </p:scale>
        <p:origin x="-191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22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6040D-0F06-4EA9-8286-50A0C738388B}" type="datetimeFigureOut">
              <a:rPr lang="en-US" smtClean="0"/>
              <a:pPr/>
              <a:t>11/21/2010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A75E8-9EC7-42DF-8FCD-4AF46A03270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PERGUNTAR</a:t>
            </a:r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Falar do cliente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NÃO É SERVIDOR AUTOMATIZADO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PERGUNTAR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mtClean="0"/>
              <a:t>AVANÇAR</a:t>
            </a:r>
            <a:r>
              <a:rPr lang="pt-BR" baseline="0" smtClean="0"/>
              <a:t> PRÓXIMO COM PIADA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PERGUNTAR (QUANTOS</a:t>
            </a:r>
            <a:r>
              <a:rPr lang="pt-BR" baseline="0" dirty="0" smtClean="0"/>
              <a:t> OBRIGADOS)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PERGUNTAR SOBRE OS PRINCÍPIOS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PERGUNTAR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11/21/2010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11/21/2010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11/21/2010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11/21/2010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11/21/2010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11/21/2010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067B2-5D5B-4B98-9300-AE70A344D18E}" type="datetimeFigureOut">
              <a:rPr lang="en-US" smtClean="0"/>
              <a:pPr/>
              <a:t>11/21/2010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23850" y="4725144"/>
            <a:ext cx="6400800" cy="5762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Patrocinadores:</a:t>
            </a:r>
            <a:endParaRPr kumimoji="0" lang="pt-B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" name="Grupo 3"/>
          <p:cNvGrpSpPr/>
          <p:nvPr/>
        </p:nvGrpSpPr>
        <p:grpSpPr>
          <a:xfrm>
            <a:off x="539750" y="5085184"/>
            <a:ext cx="7644674" cy="1223988"/>
            <a:chOff x="539750" y="5085184"/>
            <a:chExt cx="7644674" cy="1223988"/>
          </a:xfrm>
        </p:grpSpPr>
        <p:pic>
          <p:nvPicPr>
            <p:cNvPr id="6" name="Picture 2" descr="GoNow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50" y="5301208"/>
              <a:ext cx="2088034" cy="61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 descr="Locaweb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9604" y="5349976"/>
              <a:ext cx="1970508" cy="433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6" descr="WebFoundation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5705" y="5085184"/>
              <a:ext cx="1668719" cy="122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15389"/>
            <a:ext cx="5950785" cy="1493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142936" y="2793122"/>
            <a:ext cx="88569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accent1">
                    <a:lumMod val="75000"/>
                  </a:schemeClr>
                </a:solidFill>
                <a:latin typeface="+mn-lt"/>
                <a:cs typeface="MV Boli" pitchFamily="2" charset="0"/>
              </a:rPr>
              <a:t>.NET </a:t>
            </a:r>
            <a:r>
              <a:rPr lang="pt-BR" sz="4000" b="1" dirty="0" err="1" smtClean="0">
                <a:solidFill>
                  <a:schemeClr val="accent1">
                    <a:lumMod val="75000"/>
                  </a:schemeClr>
                </a:solidFill>
                <a:latin typeface="+mn-lt"/>
                <a:cs typeface="MV Boli" pitchFamily="2" charset="0"/>
              </a:rPr>
              <a:t>Architects</a:t>
            </a:r>
            <a:r>
              <a:rPr lang="pt-BR" sz="4000" b="1" dirty="0" smtClean="0">
                <a:solidFill>
                  <a:schemeClr val="accent1">
                    <a:lumMod val="75000"/>
                  </a:schemeClr>
                </a:solidFill>
                <a:latin typeface="+mn-lt"/>
                <a:cs typeface="MV Boli" pitchFamily="2" charset="0"/>
              </a:rPr>
              <a:t> Day 2010</a:t>
            </a:r>
            <a:endParaRPr lang="pt-BR" sz="4000" b="1" dirty="0">
              <a:solidFill>
                <a:schemeClr val="accent1">
                  <a:lumMod val="75000"/>
                </a:schemeClr>
              </a:solidFill>
              <a:latin typeface="+mn-lt"/>
              <a:cs typeface="MV Boli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heisenberg-lg.jpg (285×346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533400"/>
            <a:ext cx="3657600" cy="4440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53340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Cambria" pitchFamily="18" charset="0"/>
              </a:rPr>
              <a:t>Werner Heisenberg </a:t>
            </a:r>
            <a:endParaRPr lang="en-US" sz="480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 descr="US_Atomic_Energy_Commission_logo.jpg (692×548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4000" b="1" dirty="0" smtClean="0">
                <a:ln w="28575">
                  <a:noFill/>
                </a:ln>
                <a:latin typeface="+mj-lt"/>
              </a:rPr>
              <a:t>Operações Atômicas</a:t>
            </a:r>
            <a:endParaRPr lang="en-US" sz="4000" b="1" dirty="0">
              <a:ln w="28575">
                <a:noFill/>
              </a:ln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lock.jpg (347×261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777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28600" y="228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Checkout 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Exclusivo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2133600"/>
            <a:ext cx="82296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1" dirty="0" smtClean="0">
                <a:latin typeface="Cambria" pitchFamily="18" charset="0"/>
              </a:rPr>
              <a:t>Continuous Integration </a:t>
            </a:r>
            <a:r>
              <a:rPr lang="en-US" sz="2800" dirty="0" smtClean="0">
                <a:latin typeface="Cambria" pitchFamily="18" charset="0"/>
              </a:rPr>
              <a:t>is a software development </a:t>
            </a:r>
            <a:r>
              <a:rPr lang="en-US" sz="2800" b="1" dirty="0" smtClean="0">
                <a:latin typeface="Cambria" pitchFamily="18" charset="0"/>
              </a:rPr>
              <a:t>practice</a:t>
            </a:r>
            <a:r>
              <a:rPr lang="en-US" sz="2800" dirty="0" smtClean="0">
                <a:latin typeface="Cambria" pitchFamily="18" charset="0"/>
              </a:rPr>
              <a:t> where </a:t>
            </a:r>
            <a:r>
              <a:rPr lang="en-US" sz="2800" b="1" dirty="0" smtClean="0">
                <a:latin typeface="Cambria" pitchFamily="18" charset="0"/>
              </a:rPr>
              <a:t>members of a team</a:t>
            </a:r>
            <a:r>
              <a:rPr lang="en-US" sz="2800" dirty="0" smtClean="0">
                <a:latin typeface="Cambria" pitchFamily="18" charset="0"/>
              </a:rPr>
              <a:t> integrate their work frequently, usually each person integrates at least daily - leading to multiple integrations per day. Each integration is verified by an automated build (including test) to </a:t>
            </a:r>
            <a:r>
              <a:rPr lang="en-US" sz="2800" b="1" dirty="0" smtClean="0">
                <a:latin typeface="Cambria" pitchFamily="18" charset="0"/>
              </a:rPr>
              <a:t>detect integration errors as quickly as possible</a:t>
            </a:r>
            <a:r>
              <a:rPr lang="en-US" sz="2800" dirty="0" smtClean="0">
                <a:latin typeface="Cambria" pitchFamily="18" charset="0"/>
              </a:rPr>
              <a:t>.</a:t>
            </a:r>
            <a:endParaRPr lang="en-US" sz="28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400" y="5791200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/>
              <a:t>Martin Fowler</a:t>
            </a:r>
            <a:endParaRPr lang="en-US" dirty="0" smtClean="0"/>
          </a:p>
          <a:p>
            <a:pPr algn="r"/>
            <a:r>
              <a:rPr lang="en-US" dirty="0" smtClean="0"/>
              <a:t>(http://www.martinfowler.com/articles/continuousIntegration.html)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octocat.png (480×480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04800"/>
            <a:ext cx="4572000" cy="4572000"/>
          </a:xfrm>
          <a:prstGeom prst="rect">
            <a:avLst/>
          </a:prstGeom>
          <a:noFill/>
        </p:spPr>
      </p:pic>
      <p:pic>
        <p:nvPicPr>
          <p:cNvPr id="14342" name="Picture 6" descr="yellow_submarine.png (256×256)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2667000"/>
            <a:ext cx="2438400" cy="2438400"/>
          </a:xfrm>
          <a:prstGeom prst="rect">
            <a:avLst/>
          </a:prstGeom>
          <a:noFill/>
        </p:spPr>
      </p:pic>
      <p:pic>
        <p:nvPicPr>
          <p:cNvPr id="19458" name="Picture 2" descr="octopus-trlogo-full.png (1024×768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533400"/>
            <a:ext cx="1930400" cy="14478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895600" y="60198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Version Control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carl-up.png (448×337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52400" y="228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Seja</a:t>
            </a:r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 um 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Escoteiro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495" y="457200"/>
            <a:ext cx="8686202" cy="5867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The_Domino_Effect_by_MadameFirebird.jpg (634×448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1000"/>
            <a:ext cx="9166111" cy="6477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971800" y="228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Build 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Automatizado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rube_back11.gif (417×29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329" y="152400"/>
            <a:ext cx="9109671" cy="64008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133600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+mj-lt"/>
              </a:rPr>
              <a:t>msbuildtasks.tigris.org</a:t>
            </a:r>
          </a:p>
          <a:p>
            <a:pPr algn="ctr"/>
            <a:endParaRPr lang="pt-BR" sz="4800" b="1" dirty="0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+mj-lt"/>
              </a:rPr>
              <a:t>albacorebuild.net</a:t>
            </a:r>
            <a:endParaRPr lang="en-US" sz="48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5257800"/>
            <a:ext cx="9144000" cy="16002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00400" y="5486400"/>
            <a:ext cx="5697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 smtClean="0">
                <a:solidFill>
                  <a:schemeClr val="bg1"/>
                </a:solidFill>
              </a:rPr>
              <a:t>Integração Contínua</a:t>
            </a:r>
          </a:p>
          <a:p>
            <a:pPr algn="r"/>
            <a:r>
              <a:rPr lang="pt-BR" sz="4800" b="1" dirty="0" smtClean="0">
                <a:solidFill>
                  <a:schemeClr val="bg1"/>
                </a:solidFill>
              </a:rPr>
              <a:t>Muito Além do Build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http://dotnetarchitects.net/themes/illacrimo/images/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52400"/>
            <a:ext cx="2628900" cy="6096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2133600"/>
            <a:ext cx="8229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dirty="0" err="1" smtClean="0">
                <a:latin typeface="Cambria" pitchFamily="18" charset="0"/>
              </a:rPr>
              <a:t>Compilou</a:t>
            </a:r>
            <a:r>
              <a:rPr lang="en-US" sz="4800" dirty="0" smtClean="0">
                <a:latin typeface="Cambria" pitchFamily="18" charset="0"/>
              </a:rPr>
              <a:t>, </a:t>
            </a:r>
          </a:p>
          <a:p>
            <a:pPr algn="r"/>
            <a:r>
              <a:rPr lang="en-US" sz="4800" b="1" dirty="0" smtClean="0">
                <a:latin typeface="Cambria" pitchFamily="18" charset="0"/>
              </a:rPr>
              <a:t>0 errors, 0 warnings, </a:t>
            </a:r>
          </a:p>
          <a:p>
            <a:pPr algn="r"/>
            <a:r>
              <a:rPr lang="en-US" sz="4800" dirty="0" err="1" smtClean="0">
                <a:latin typeface="Cambria" pitchFamily="18" charset="0"/>
              </a:rPr>
              <a:t>tá</a:t>
            </a:r>
            <a:r>
              <a:rPr lang="en-US" sz="4800" b="1" dirty="0" smtClean="0">
                <a:latin typeface="Cambria" pitchFamily="18" charset="0"/>
              </a:rPr>
              <a:t> </a:t>
            </a:r>
            <a:r>
              <a:rPr lang="en-US" sz="4800" dirty="0" err="1" smtClean="0">
                <a:latin typeface="Cambria" pitchFamily="18" charset="0"/>
              </a:rPr>
              <a:t>tudo</a:t>
            </a:r>
            <a:r>
              <a:rPr lang="en-US" sz="4800" dirty="0" smtClean="0">
                <a:latin typeface="Cambria" pitchFamily="18" charset="0"/>
              </a:rPr>
              <a:t> ok.</a:t>
            </a:r>
            <a:endParaRPr lang="en-US" sz="48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400" y="57912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/>
              <a:t>Lincoln Júnior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05000" y="2209800"/>
            <a:ext cx="7010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400" dirty="0" smtClean="0">
                <a:solidFill>
                  <a:schemeClr val="bg1"/>
                </a:solidFill>
                <a:latin typeface="Cambria" pitchFamily="18" charset="0"/>
              </a:rPr>
              <a:t>I find your lack of tests disturbing.</a:t>
            </a:r>
            <a:endParaRPr lang="en-US" sz="44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57912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Sebastian Bergmann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monkey-on-computer.jpg (250×187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533400"/>
            <a:ext cx="5373524" cy="3962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4876800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  <a:latin typeface="Cambria" pitchFamily="18" charset="0"/>
              </a:rPr>
              <a:t>Testando o sistema antes </a:t>
            </a:r>
          </a:p>
          <a:p>
            <a:pPr algn="ctr"/>
            <a:r>
              <a:rPr lang="pt-BR" sz="4000" dirty="0" smtClean="0">
                <a:solidFill>
                  <a:schemeClr val="bg1"/>
                </a:solidFill>
                <a:latin typeface="Cambria" pitchFamily="18" charset="0"/>
              </a:rPr>
              <a:t>de mandar para o cliente</a:t>
            </a:r>
            <a:endParaRPr lang="en-US" sz="400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6" name="Picture 4" descr="sandbox_rules2.jpg (800×546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9155163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971800" y="1524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Sandbox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2971800" y="1524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latin typeface="+mj-lt"/>
              </a:rPr>
              <a:t>Litter Box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mail (640×480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2" name="AutoShape 4" descr="mail (640×480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4" name="AutoShape 6" descr="mail (640×480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6" name="AutoShape 8" descr="https://mail.google.com/mail/?ui=2&amp;ik=d6f70a751c&amp;view=att&amp;th=11c908c44a3547af&amp;attid=0.1&amp;disp=inline&amp;realattid=f_flgvp8k10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4" name="AutoShape 2" descr="https://mail.google.com/mail/?ui=2&amp;ik=d6f70a751c&amp;view=att&amp;th=11c908c44a3547af&amp;attid=0.1&amp;disp=inline&amp;realattid=f_flgvp8k10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228600" y="5943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latin typeface="+mj-lt"/>
              </a:rPr>
              <a:t>Banco</a:t>
            </a:r>
            <a:r>
              <a:rPr lang="en-US" sz="4000" b="1" dirty="0" smtClean="0">
                <a:latin typeface="+mj-lt"/>
              </a:rPr>
              <a:t> de Dados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2" name="Picture 4" descr="DAT-72-Tape-angle.gif (295×266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533400"/>
            <a:ext cx="6096000" cy="549673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971800" y="5943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latin typeface="+mj-lt"/>
              </a:rPr>
              <a:t>Backup/Restore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flok-of-birds-v-formation.jpg (849×565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52400" y="3048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Migrations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picture-16.png (535×317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600200"/>
            <a:ext cx="6172199" cy="365717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/>
          <p:cNvSpPr/>
          <p:nvPr/>
        </p:nvSpPr>
        <p:spPr>
          <a:xfrm>
            <a:off x="152400" y="3048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+mj-lt"/>
              </a:rPr>
              <a:t>Rails Migrations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400"/>
            <a:ext cx="9144000" cy="43434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1447800"/>
            <a:ext cx="838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Juan Lopes</a:t>
            </a:r>
          </a:p>
          <a:p>
            <a:r>
              <a:rPr lang="pt-BR" sz="2800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Humano Programador</a:t>
            </a:r>
          </a:p>
          <a:p>
            <a:endParaRPr lang="pt-BR" sz="2800" dirty="0" smtClean="0">
              <a:solidFill>
                <a:schemeClr val="bg1"/>
              </a:solidFill>
              <a:latin typeface="+mj-lt"/>
              <a:cs typeface="Consolas" pitchFamily="49" charset="0"/>
            </a:endParaRPr>
          </a:p>
          <a:p>
            <a:r>
              <a:rPr lang="pt-BR" sz="2800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@</a:t>
            </a:r>
            <a:r>
              <a:rPr lang="pt-BR" sz="2800" dirty="0" err="1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juanplopes</a:t>
            </a:r>
            <a:endParaRPr lang="pt-BR" sz="2800" dirty="0" smtClean="0">
              <a:solidFill>
                <a:schemeClr val="bg1"/>
              </a:solidFill>
              <a:latin typeface="+mj-lt"/>
              <a:cs typeface="Consolas" pitchFamily="49" charset="0"/>
            </a:endParaRPr>
          </a:p>
          <a:p>
            <a:r>
              <a:rPr lang="pt-BR" sz="4400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github.com/</a:t>
            </a:r>
            <a:r>
              <a:rPr lang="pt-BR" sz="4400" dirty="0" err="1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juanplopes</a:t>
            </a:r>
            <a:endParaRPr lang="pt-BR" sz="4400" dirty="0" smtClean="0">
              <a:solidFill>
                <a:schemeClr val="bg1"/>
              </a:solidFill>
              <a:latin typeface="+mj-lt"/>
              <a:cs typeface="Consolas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3048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.Net</a:t>
            </a:r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 Migrations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600200"/>
            <a:ext cx="6153150" cy="4152900"/>
          </a:xfrm>
          <a:prstGeom prst="rect">
            <a:avLst/>
          </a:prstGeom>
          <a:ln w="2286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200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/>
                </a:solidFill>
                <a:latin typeface="+mj-lt"/>
              </a:rPr>
              <a:t>github.com/</a:t>
            </a:r>
            <a:r>
              <a:rPr lang="pt-BR" sz="4000" b="1" dirty="0" err="1" smtClean="0">
                <a:solidFill>
                  <a:schemeClr val="bg1"/>
                </a:solidFill>
                <a:latin typeface="+mj-lt"/>
              </a:rPr>
              <a:t>juanplopes</a:t>
            </a:r>
            <a:r>
              <a:rPr lang="pt-BR" sz="4000" b="1" dirty="0" smtClean="0">
                <a:solidFill>
                  <a:schemeClr val="bg1"/>
                </a:solidFill>
                <a:latin typeface="+mj-lt"/>
              </a:rPr>
              <a:t>/</a:t>
            </a:r>
            <a:r>
              <a:rPr lang="pt-BR" sz="4000" b="1" dirty="0" err="1" smtClean="0">
                <a:solidFill>
                  <a:schemeClr val="bg1"/>
                </a:solidFill>
                <a:latin typeface="+mj-lt"/>
              </a:rPr>
              <a:t>simple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marvin.jpg (500×375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209800" y="1524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000" b="1" dirty="0" smtClean="0">
                <a:latin typeface="+mj-lt"/>
              </a:rPr>
              <a:t>Integração Machine-friendly</a:t>
            </a:r>
            <a:endParaRPr lang="en-US" sz="4000" b="1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7400" y="4876800"/>
            <a:ext cx="6781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3200" b="1" dirty="0" smtClean="0">
                <a:latin typeface="+mj-lt"/>
              </a:rPr>
              <a:t>Ok, não tão </a:t>
            </a:r>
          </a:p>
          <a:p>
            <a:pPr algn="r"/>
            <a:r>
              <a:rPr lang="pt-BR" sz="3200" b="1" dirty="0" smtClean="0">
                <a:latin typeface="+mj-lt"/>
              </a:rPr>
              <a:t>friendly.</a:t>
            </a:r>
            <a:endParaRPr lang="en-US" sz="3200" b="1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chucknorris_badass.jpg (380×285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7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28600" y="59436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>
                <a:latin typeface="+mj-lt"/>
              </a:rPr>
              <a:t>Ai sim, um servidor.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3" descr="E:\DCIM\Camera\2010-11-17 19.56.3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52400" y="2286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>
                <a:latin typeface="+mj-lt"/>
              </a:rPr>
              <a:t>Radiators! :-D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E:\DCIM\Camera\2010-11-17 20.04.1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52400" y="2286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>
                <a:latin typeface="+mj-lt"/>
              </a:rPr>
              <a:t>Radiators! :-(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Lagoon at night - Rio de Janeiro, Rio de Janeir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981200" y="2286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000" b="1" dirty="0" err="1" smtClean="0">
                <a:solidFill>
                  <a:schemeClr val="bg1"/>
                </a:solidFill>
                <a:latin typeface="+mj-lt"/>
              </a:rPr>
              <a:t>Nightly</a:t>
            </a:r>
            <a:r>
              <a:rPr lang="pt-BR" sz="4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4000" b="1" dirty="0" err="1" smtClean="0">
                <a:solidFill>
                  <a:schemeClr val="bg1"/>
                </a:solidFill>
                <a:latin typeface="+mj-lt"/>
              </a:rPr>
              <a:t>Builds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2057400"/>
            <a:ext cx="9144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dirty="0" smtClean="0">
                <a:latin typeface="Cambria" pitchFamily="18" charset="0"/>
              </a:rPr>
              <a:t>(...)</a:t>
            </a:r>
            <a:endParaRPr lang="en-US" sz="3200" dirty="0" smtClean="0">
              <a:latin typeface="Cambria" pitchFamily="18" charset="0"/>
            </a:endParaRPr>
          </a:p>
          <a:p>
            <a:pPr algn="ctr"/>
            <a:endParaRPr lang="en-US" sz="3200" dirty="0" smtClean="0">
              <a:latin typeface="Cambria" pitchFamily="18" charset="0"/>
            </a:endParaRPr>
          </a:p>
          <a:p>
            <a:pPr algn="ctr"/>
            <a:r>
              <a:rPr lang="en-US" sz="3200" dirty="0" smtClean="0">
                <a:latin typeface="Cambria" pitchFamily="18" charset="0"/>
              </a:rPr>
              <a:t>Deliver working software frequently, from a</a:t>
            </a:r>
          </a:p>
          <a:p>
            <a:pPr algn="ctr"/>
            <a:r>
              <a:rPr lang="en-US" sz="3200" dirty="0" smtClean="0">
                <a:latin typeface="Cambria" pitchFamily="18" charset="0"/>
              </a:rPr>
              <a:t>couple of weeks to a couple of months, with a </a:t>
            </a:r>
          </a:p>
          <a:p>
            <a:pPr algn="ctr"/>
            <a:r>
              <a:rPr lang="en-US" sz="3200" dirty="0" smtClean="0">
                <a:latin typeface="Cambria" pitchFamily="18" charset="0"/>
              </a:rPr>
              <a:t>preference to the shorter timescale.</a:t>
            </a:r>
          </a:p>
          <a:p>
            <a:pPr algn="ctr"/>
            <a:endParaRPr lang="pt-BR" sz="3200" dirty="0" smtClean="0">
              <a:latin typeface="Cambria" pitchFamily="18" charset="0"/>
            </a:endParaRPr>
          </a:p>
          <a:p>
            <a:pPr algn="ctr"/>
            <a:r>
              <a:rPr lang="pt-BR" sz="3200" dirty="0" smtClean="0">
                <a:latin typeface="Cambria" pitchFamily="18" charset="0"/>
              </a:rPr>
              <a:t>(...)</a:t>
            </a:r>
            <a:endParaRPr lang="en-US" sz="3200" dirty="0">
              <a:latin typeface="Cambr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76200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Cambria" pitchFamily="18" charset="0"/>
              </a:rPr>
              <a:t>Principles behind the Agile Manifesto</a:t>
            </a:r>
            <a:endParaRPr lang="en-US" sz="2800" b="1" dirty="0">
              <a:latin typeface="Cambr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95409" y="3511686"/>
            <a:ext cx="3276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Cambria" pitchFamily="18" charset="0"/>
              </a:rPr>
              <a:t>couple of days</a:t>
            </a:r>
            <a:endParaRPr lang="en-US" sz="3200" dirty="0">
              <a:latin typeface="Cambr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400"/>
            <a:ext cx="9144000" cy="43434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684" name="Picture 4" descr="warning.png (1024×1024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1" y="228600"/>
            <a:ext cx="5791199" cy="57912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743200" y="3276600"/>
            <a:ext cx="5562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latin typeface="Cambria" pitchFamily="18" charset="0"/>
              </a:rPr>
              <a:t>couple of hours!</a:t>
            </a:r>
            <a:endParaRPr lang="en-US" sz="6000" dirty="0">
              <a:latin typeface="Cambr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2514600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dirty="0" smtClean="0">
                <a:latin typeface="Cambria" pitchFamily="18" charset="0"/>
              </a:rPr>
              <a:t>Release Early. Release Often. </a:t>
            </a:r>
          </a:p>
          <a:p>
            <a:pPr algn="r"/>
            <a:r>
              <a:rPr lang="en-US" sz="4800" dirty="0" smtClean="0">
                <a:latin typeface="Cambria" pitchFamily="18" charset="0"/>
              </a:rPr>
              <a:t>And listen to your customers.</a:t>
            </a:r>
            <a:endParaRPr lang="en-US" sz="48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400" y="57912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/>
              <a:t>Eric S. Raymond (who credits Linus Torvalds)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ticulated-robot.jpg (450×514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828800"/>
            <a:ext cx="4286250" cy="489585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914400" y="4572000"/>
            <a:ext cx="822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0" dirty="0" smtClean="0">
                <a:latin typeface="Cambria" pitchFamily="18" charset="0"/>
              </a:rPr>
              <a:t>Obrigado!</a:t>
            </a:r>
            <a:endParaRPr lang="en-US" sz="80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830997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github.com/</a:t>
            </a:r>
            <a:r>
              <a:rPr lang="en-US" sz="3200" dirty="0" err="1" smtClean="0">
                <a:solidFill>
                  <a:schemeClr val="bg1"/>
                </a:solidFill>
              </a:rPr>
              <a:t>juanplopes</a:t>
            </a:r>
            <a:r>
              <a:rPr lang="en-US" sz="3200" dirty="0" smtClean="0">
                <a:solidFill>
                  <a:schemeClr val="bg1"/>
                </a:solidFill>
              </a:rPr>
              <a:t>/</a:t>
            </a:r>
            <a:r>
              <a:rPr lang="en-US" sz="4800" dirty="0" err="1" smtClean="0">
                <a:solidFill>
                  <a:schemeClr val="bg1"/>
                </a:solidFill>
              </a:rPr>
              <a:t>ci</a:t>
            </a:r>
            <a:r>
              <a:rPr lang="en-US" sz="4800" dirty="0" smtClean="0">
                <a:solidFill>
                  <a:schemeClr val="bg1"/>
                </a:solidFill>
              </a:rPr>
              <a:t>-</a:t>
            </a:r>
            <a:r>
              <a:rPr lang="en-US" sz="4800" dirty="0" err="1" smtClean="0">
                <a:solidFill>
                  <a:schemeClr val="bg1"/>
                </a:solidFill>
              </a:rPr>
              <a:t>alem</a:t>
            </a:r>
            <a:r>
              <a:rPr lang="en-US" sz="4800" dirty="0" smtClean="0">
                <a:solidFill>
                  <a:schemeClr val="bg1"/>
                </a:solidFill>
              </a:rPr>
              <a:t>-do-build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workbench1.jpg (620×41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378" y="304800"/>
            <a:ext cx="9151378" cy="6096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1066800"/>
            <a:ext cx="9144000" cy="707886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b="1" dirty="0" err="1" smtClean="0">
                <a:ln w="28575">
                  <a:noFill/>
                </a:ln>
                <a:solidFill>
                  <a:schemeClr val="bg1"/>
                </a:solidFill>
                <a:latin typeface="+mj-lt"/>
              </a:rPr>
              <a:t>Muitas</a:t>
            </a:r>
            <a:r>
              <a:rPr lang="en-US" sz="4000" b="1" dirty="0" smtClean="0">
                <a:ln w="28575">
                  <a:noFill/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b="1" dirty="0" err="1" smtClean="0">
                <a:ln w="28575">
                  <a:noFill/>
                </a:ln>
                <a:solidFill>
                  <a:schemeClr val="bg1"/>
                </a:solidFill>
                <a:latin typeface="+mj-lt"/>
              </a:rPr>
              <a:t>Ferramentas</a:t>
            </a:r>
            <a:endParaRPr lang="en-US" sz="4000" b="1" dirty="0">
              <a:ln w="28575">
                <a:noFill/>
              </a:ln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8" name="Picture 8" descr="landscape-cruise-diagram.jpg (400×28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767" y="0"/>
            <a:ext cx="9154767" cy="68580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ckage1.jpg (1121×75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4800"/>
            <a:ext cx="9143999" cy="6117751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5334000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b="1" dirty="0" err="1" smtClean="0">
                <a:ln w="28575">
                  <a:noFill/>
                </a:ln>
                <a:latin typeface="+mj-lt"/>
              </a:rPr>
              <a:t>Unidade</a:t>
            </a:r>
            <a:r>
              <a:rPr lang="en-US" sz="4000" b="1" dirty="0" smtClean="0">
                <a:ln w="28575">
                  <a:noFill/>
                </a:ln>
                <a:latin typeface="+mj-lt"/>
              </a:rPr>
              <a:t> de </a:t>
            </a:r>
            <a:r>
              <a:rPr lang="en-US" sz="4000" b="1" dirty="0" err="1" smtClean="0">
                <a:ln w="28575">
                  <a:noFill/>
                </a:ln>
                <a:latin typeface="+mj-lt"/>
              </a:rPr>
              <a:t>Trabalho</a:t>
            </a:r>
            <a:endParaRPr lang="en-US" sz="4000" b="1" dirty="0">
              <a:ln w="28575">
                <a:noFill/>
              </a:ln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20100515-mainline.jpg (500×33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50" y="381000"/>
            <a:ext cx="9153150" cy="6096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685800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smtClean="0">
                <a:ln w="28575">
                  <a:noFill/>
                </a:ln>
                <a:latin typeface="+mj-lt"/>
              </a:rPr>
              <a:t>Mainline</a:t>
            </a:r>
            <a:endParaRPr lang="en-US" sz="4000" b="1" dirty="0">
              <a:ln w="28575">
                <a:noFill/>
              </a:ln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294</Words>
  <Application>Microsoft Office PowerPoint</Application>
  <PresentationFormat>On-screen Show (4:3)</PresentationFormat>
  <Paragraphs>114</Paragraphs>
  <Slides>42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</dc:title>
  <dc:creator>JLopes</dc:creator>
  <cp:lastModifiedBy>JLopes</cp:lastModifiedBy>
  <cp:revision>204</cp:revision>
  <dcterms:created xsi:type="dcterms:W3CDTF">2010-10-27T15:35:52Z</dcterms:created>
  <dcterms:modified xsi:type="dcterms:W3CDTF">2010-11-21T20:51:07Z</dcterms:modified>
</cp:coreProperties>
</file>